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9" r:id="rId3"/>
    <p:sldId id="287" r:id="rId4"/>
    <p:sldId id="286" r:id="rId5"/>
    <p:sldId id="282" r:id="rId6"/>
    <p:sldId id="285" r:id="rId7"/>
    <p:sldId id="258" r:id="rId8"/>
    <p:sldId id="283" r:id="rId9"/>
    <p:sldId id="284" r:id="rId10"/>
    <p:sldId id="290" r:id="rId11"/>
    <p:sldId id="261" r:id="rId12"/>
    <p:sldId id="270" r:id="rId13"/>
    <p:sldId id="260" r:id="rId14"/>
    <p:sldId id="288" r:id="rId15"/>
    <p:sldId id="293" r:id="rId16"/>
    <p:sldId id="29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74F"/>
    <a:srgbClr val="F15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59" d="100"/>
          <a:sy n="59" d="100"/>
        </p:scale>
        <p:origin x="15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0764-C6AB-422C-BAE6-28731E781229}" type="datetimeFigureOut">
              <a:rPr lang="pl-PL" smtClean="0"/>
              <a:pPr/>
              <a:t>24.08.2022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BD-BB84-46A0-83FF-FE5B1AF3B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0764-C6AB-422C-BAE6-28731E781229}" type="datetimeFigureOut">
              <a:rPr lang="pl-PL" smtClean="0"/>
              <a:pPr/>
              <a:t>24.08.2022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BD-BB84-46A0-83FF-FE5B1AF3B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0764-C6AB-422C-BAE6-28731E781229}" type="datetimeFigureOut">
              <a:rPr lang="pl-PL" smtClean="0"/>
              <a:pPr/>
              <a:t>24.08.2022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BD-BB84-46A0-83FF-FE5B1AF3B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0764-C6AB-422C-BAE6-28731E781229}" type="datetimeFigureOut">
              <a:rPr lang="pl-PL" smtClean="0"/>
              <a:pPr/>
              <a:t>24.08.2022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BD-BB84-46A0-83FF-FE5B1AF3B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0764-C6AB-422C-BAE6-28731E781229}" type="datetimeFigureOut">
              <a:rPr lang="pl-PL" smtClean="0"/>
              <a:pPr/>
              <a:t>24.08.2022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BD-BB84-46A0-83FF-FE5B1AF3B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0764-C6AB-422C-BAE6-28731E781229}" type="datetimeFigureOut">
              <a:rPr lang="pl-PL" smtClean="0"/>
              <a:pPr/>
              <a:t>24.08.2022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BD-BB84-46A0-83FF-FE5B1AF3B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0764-C6AB-422C-BAE6-28731E781229}" type="datetimeFigureOut">
              <a:rPr lang="pl-PL" smtClean="0"/>
              <a:pPr/>
              <a:t>24.08.2022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BD-BB84-46A0-83FF-FE5B1AF3B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0764-C6AB-422C-BAE6-28731E781229}" type="datetimeFigureOut">
              <a:rPr lang="pl-PL" smtClean="0"/>
              <a:pPr/>
              <a:t>24.08.2022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BD-BB84-46A0-83FF-FE5B1AF3B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0764-C6AB-422C-BAE6-28731E781229}" type="datetimeFigureOut">
              <a:rPr lang="pl-PL" smtClean="0"/>
              <a:pPr/>
              <a:t>24.08.2022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BD-BB84-46A0-83FF-FE5B1AF3B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0764-C6AB-422C-BAE6-28731E781229}" type="datetimeFigureOut">
              <a:rPr lang="pl-PL" smtClean="0"/>
              <a:pPr/>
              <a:t>24.08.2022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BD-BB84-46A0-83FF-FE5B1AF3B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0764-C6AB-422C-BAE6-28731E781229}" type="datetimeFigureOut">
              <a:rPr lang="pl-PL" smtClean="0"/>
              <a:pPr/>
              <a:t>24.08.2022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BD-BB84-46A0-83FF-FE5B1AF3B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764-C6AB-422C-BAE6-28731E781229}" type="datetimeFigureOut">
              <a:rPr lang="pl-PL" smtClean="0"/>
              <a:pPr/>
              <a:t>24.08.2022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06BD-BB84-46A0-83FF-FE5B1AF3B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9"/>
          <p:cNvSpPr txBox="1">
            <a:spLocks noChangeArrowheads="1"/>
          </p:cNvSpPr>
          <p:nvPr/>
        </p:nvSpPr>
        <p:spPr bwMode="auto">
          <a:xfrm>
            <a:off x="-27583" y="1499367"/>
            <a:ext cx="9144000" cy="181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4000" b="1" dirty="0">
                <a:solidFill>
                  <a:srgbClr val="F15832"/>
                </a:solidFill>
                <a:latin typeface="Ubuntu Light" pitchFamily="34" charset="0"/>
                <a:ea typeface="ＭＳ Ｐゴシック" pitchFamily="34" charset="-128"/>
                <a:cs typeface="Tahoma" pitchFamily="34" charset="0"/>
              </a:rPr>
              <a:t>Migrant Info Point</a:t>
            </a:r>
            <a:endParaRPr lang="pl-PL" altLang="pl-PL" sz="4000" dirty="0">
              <a:solidFill>
                <a:srgbClr val="F15832"/>
              </a:solidFill>
              <a:latin typeface="Ubuntu Light" pitchFamily="34" charset="0"/>
              <a:ea typeface="ＭＳ Ｐゴシック" pitchFamily="34" charset="-128"/>
              <a:cs typeface="Tahoma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pl-PL" sz="4000" b="1" dirty="0">
                <a:solidFill>
                  <a:srgbClr val="F15832"/>
                </a:solidFill>
                <a:latin typeface="Ubuntu Light" pitchFamily="34" charset="0"/>
                <a:ea typeface="ＭＳ Ｐゴシック" pitchFamily="34" charset="-128"/>
                <a:cs typeface="Tahoma" pitchFamily="34" charset="0"/>
              </a:rPr>
              <a:t>Information and sup</a:t>
            </a:r>
            <a:r>
              <a:rPr lang="pl-PL" altLang="pl-PL" sz="4000" b="1" dirty="0">
                <a:solidFill>
                  <a:srgbClr val="F15832"/>
                </a:solidFill>
                <a:latin typeface="Ubuntu Light" pitchFamily="34" charset="0"/>
                <a:ea typeface="ＭＳ Ｐゴシック" pitchFamily="34" charset="-128"/>
                <a:cs typeface="Tahoma" pitchFamily="34" charset="0"/>
              </a:rPr>
              <a:t>p</a:t>
            </a:r>
            <a:r>
              <a:rPr lang="en-US" altLang="pl-PL" sz="4000" b="1" dirty="0">
                <a:solidFill>
                  <a:srgbClr val="F15832"/>
                </a:solidFill>
                <a:latin typeface="Ubuntu Light" pitchFamily="34" charset="0"/>
                <a:ea typeface="ＭＳ Ｐゴシック" pitchFamily="34" charset="-128"/>
                <a:cs typeface="Tahoma" pitchFamily="34" charset="0"/>
              </a:rPr>
              <a:t>ort</a:t>
            </a:r>
            <a:r>
              <a:rPr lang="pl-PL" altLang="pl-PL" sz="4000" b="1" dirty="0">
                <a:solidFill>
                  <a:srgbClr val="F15832"/>
                </a:solidFill>
                <a:latin typeface="Ubuntu Light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pl-PL" sz="4000" b="1" dirty="0">
                <a:solidFill>
                  <a:srgbClr val="F15832"/>
                </a:solidFill>
                <a:latin typeface="Ubuntu Light" pitchFamily="34" charset="0"/>
                <a:ea typeface="ＭＳ Ｐゴシック" pitchFamily="34" charset="-128"/>
                <a:cs typeface="Tahoma" pitchFamily="34" charset="0"/>
              </a:rPr>
              <a:t>for foreigners</a:t>
            </a:r>
            <a:endParaRPr lang="pl-PL" altLang="pl-PL" sz="4000" b="1" dirty="0">
              <a:solidFill>
                <a:srgbClr val="F15832"/>
              </a:solidFill>
              <a:latin typeface="Ubuntu Light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7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36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614488" y="4953000"/>
            <a:ext cx="5638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4759F858-D59D-B30E-AD98-9472BE076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521075"/>
            <a:ext cx="7772400" cy="1470025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Ubuntu" panose="020B0504030602030204" pitchFamily="34" charset="0"/>
              </a:rPr>
              <a:t>Joanna</a:t>
            </a:r>
            <a:r>
              <a:rPr lang="pl-PL" sz="3200" dirty="0">
                <a:latin typeface="Ubuntu" panose="020B0504030602030204" pitchFamily="34" charset="0"/>
              </a:rPr>
              <a:t> </a:t>
            </a:r>
            <a:r>
              <a:rPr lang="pl-PL" sz="2400" dirty="0">
                <a:latin typeface="Ubuntu" panose="020B0504030602030204" pitchFamily="34" charset="0"/>
              </a:rPr>
              <a:t>Spychała</a:t>
            </a:r>
            <a:endParaRPr lang="en-GB" sz="2400" dirty="0">
              <a:latin typeface="Ubuntu" panose="020B0504030602030204" pitchFamily="34" charset="0"/>
            </a:endParaRPr>
          </a:p>
        </p:txBody>
      </p:sp>
      <p:sp>
        <p:nvSpPr>
          <p:cNvPr id="10" name="Podtytuł 2"/>
          <p:cNvSpPr>
            <a:spLocks noGrp="1"/>
          </p:cNvSpPr>
          <p:nvPr>
            <p:ph type="subTitle" idx="1"/>
          </p:nvPr>
        </p:nvSpPr>
        <p:spPr>
          <a:xfrm>
            <a:off x="1371600" y="5048250"/>
            <a:ext cx="64008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l-PL" sz="20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r>
              <a:rPr lang="pl-PL" sz="2000" b="1" dirty="0">
                <a:solidFill>
                  <a:srgbClr val="0C374F"/>
                </a:solidFill>
                <a:latin typeface="Ubuntu" panose="020B0504030602030204" pitchFamily="34" charset="0"/>
              </a:rPr>
              <a:t>Poznań 202</a:t>
            </a:r>
            <a:r>
              <a:rPr lang="en-US" sz="2000" b="1" dirty="0">
                <a:solidFill>
                  <a:srgbClr val="0C374F"/>
                </a:solidFill>
                <a:latin typeface="Ubuntu" panose="020B0504030602030204" pitchFamily="34" charset="0"/>
              </a:rPr>
              <a:t>2</a:t>
            </a:r>
            <a:endParaRPr lang="pl-PL" sz="2000" b="1" dirty="0">
              <a:solidFill>
                <a:srgbClr val="0C374F"/>
              </a:solidFill>
              <a:latin typeface="Ubuntu" panose="020B050403060203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2EF7F6A-8693-4AAF-9A47-3F46F9D1D8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0" t="70274" r="35088" b="9821"/>
          <a:stretch/>
        </p:blipFill>
        <p:spPr>
          <a:xfrm>
            <a:off x="461590" y="272130"/>
            <a:ext cx="1368153" cy="117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8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140825" cy="668784"/>
          </a:xfrm>
        </p:spPr>
        <p:txBody>
          <a:bodyPr anchor="t">
            <a:normAutofit/>
          </a:bodyPr>
          <a:lstStyle/>
          <a:p>
            <a:r>
              <a:rPr lang="pl-PL" sz="3600" b="1" dirty="0" err="1">
                <a:solidFill>
                  <a:srgbClr val="F15832"/>
                </a:solidFill>
                <a:latin typeface="Ubuntu" panose="020B0504030602030204" pitchFamily="34" charset="0"/>
              </a:rPr>
              <a:t>What</a:t>
            </a:r>
            <a:r>
              <a:rPr lang="pl-PL" sz="3600" b="1" dirty="0">
                <a:solidFill>
                  <a:srgbClr val="F15832"/>
                </a:solidFill>
                <a:latin typeface="Ubuntu" panose="020B0504030602030204" pitchFamily="34" charset="0"/>
              </a:rPr>
              <a:t> </a:t>
            </a:r>
            <a:r>
              <a:rPr lang="pl-PL" sz="3600" b="1" dirty="0" err="1">
                <a:solidFill>
                  <a:srgbClr val="F15832"/>
                </a:solidFill>
                <a:latin typeface="Ubuntu" panose="020B0504030602030204" pitchFamily="34" charset="0"/>
              </a:rPr>
              <a:t>else</a:t>
            </a:r>
            <a:r>
              <a:rPr lang="pl-PL" sz="3600" b="1" dirty="0">
                <a:solidFill>
                  <a:srgbClr val="F15832"/>
                </a:solidFill>
                <a:latin typeface="Ubuntu" panose="020B0504030602030204" pitchFamily="34" charset="0"/>
              </a:rPr>
              <a:t> do we do?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2457" y="1314475"/>
            <a:ext cx="8229600" cy="34220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sz="2000" b="1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7" y="0"/>
            <a:ext cx="10636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us\Dropbox\MIP\logo M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6172200"/>
            <a:ext cx="81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84E2F2A-62EC-4120-9C52-CE2F619D1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682" y="1223682"/>
            <a:ext cx="5280212" cy="528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8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68560" y="103925"/>
            <a:ext cx="9321353" cy="779519"/>
          </a:xfrm>
        </p:spPr>
        <p:txBody>
          <a:bodyPr anchor="t">
            <a:normAutofit/>
          </a:bodyPr>
          <a:lstStyle/>
          <a:p>
            <a:r>
              <a:rPr lang="pl-PL" sz="3600" b="1" dirty="0" err="1">
                <a:solidFill>
                  <a:srgbClr val="0C374F"/>
                </a:solidFill>
                <a:latin typeface="Ubuntu"/>
              </a:rPr>
              <a:t>Activites</a:t>
            </a:r>
            <a:r>
              <a:rPr lang="pl-PL" sz="3600" b="1" dirty="0">
                <a:solidFill>
                  <a:srgbClr val="0C374F"/>
                </a:solidFill>
                <a:latin typeface="Ubuntu"/>
              </a:rPr>
              <a:t> for </a:t>
            </a:r>
            <a:r>
              <a:rPr lang="pl-PL" sz="3600" b="1" dirty="0" err="1">
                <a:solidFill>
                  <a:srgbClr val="0C374F"/>
                </a:solidFill>
                <a:latin typeface="Ubuntu"/>
              </a:rPr>
              <a:t>adults</a:t>
            </a:r>
            <a:endParaRPr lang="pl-PL" sz="3600" b="1" dirty="0">
              <a:solidFill>
                <a:srgbClr val="0C374F"/>
              </a:solidFill>
              <a:latin typeface="Ubuntu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7" y="0"/>
            <a:ext cx="10636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us\Dropbox\MIP\logo M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6172200"/>
            <a:ext cx="81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D2E0285-F892-4633-ADE2-F9410C6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5" y="1391017"/>
            <a:ext cx="2782038" cy="371703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5FB1456-2151-4471-8F0E-0F099EDC94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10" y="3886557"/>
            <a:ext cx="3628839" cy="2721629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D6782CB-E11F-4019-B23A-271EE33DC1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02" y="734867"/>
            <a:ext cx="4257666" cy="292605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>
                <a:solidFill>
                  <a:srgbClr val="0C374F"/>
                </a:solidFill>
                <a:latin typeface="Ubuntu" panose="020B0504030602030204" pitchFamily="34" charset="0"/>
                <a:ea typeface="+mn-ea"/>
                <a:cs typeface="+mn-cs"/>
              </a:rPr>
              <a:t>For kids</a:t>
            </a:r>
            <a:endParaRPr lang="en-US" sz="2000" b="1" dirty="0">
              <a:solidFill>
                <a:srgbClr val="0C374F"/>
              </a:solidFill>
              <a:latin typeface="Ubuntu" panose="020B0504030602030204" pitchFamily="34" charset="0"/>
              <a:ea typeface="+mn-ea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859"/>
          <a:stretch/>
        </p:blipFill>
        <p:spPr bwMode="auto">
          <a:xfrm>
            <a:off x="0" y="0"/>
            <a:ext cx="284607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Zdjęcie użytkownika Migrant Info Point."/>
          <p:cNvPicPr>
            <a:picLocks noChangeAspect="1" noChangeArrowheads="1"/>
          </p:cNvPicPr>
          <p:nvPr/>
        </p:nvPicPr>
        <p:blipFill rotWithShape="1">
          <a:blip r:embed="rId3"/>
          <a:srcRect l="38811" r="20464"/>
          <a:stretch/>
        </p:blipFill>
        <p:spPr bwMode="auto">
          <a:xfrm>
            <a:off x="6069085" y="245912"/>
            <a:ext cx="2846070" cy="3930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rgbClr val="E0DB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sus\Dropbox\MIP\logo MI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6172200"/>
            <a:ext cx="81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1C5C598-347D-42DF-974B-F205D84EBA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14" y="241878"/>
            <a:ext cx="2948233" cy="3930977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0339" y="1610024"/>
            <a:ext cx="2293965" cy="1457002"/>
          </a:xfrm>
        </p:spPr>
        <p:txBody>
          <a:bodyPr anchor="b">
            <a:normAutofit/>
          </a:bodyPr>
          <a:lstStyle/>
          <a:p>
            <a:r>
              <a:rPr lang="pl-PL" sz="3600" b="1" dirty="0">
                <a:solidFill>
                  <a:srgbClr val="0C374F"/>
                </a:solidFill>
                <a:ea typeface="+mn-ea"/>
                <a:cs typeface="+mn-cs"/>
              </a:rPr>
              <a:t>For </a:t>
            </a:r>
            <a:r>
              <a:rPr lang="pl-PL" sz="3600" b="1" dirty="0" err="1">
                <a:solidFill>
                  <a:srgbClr val="0C374F"/>
                </a:solidFill>
                <a:ea typeface="+mn-ea"/>
                <a:cs typeface="+mn-cs"/>
              </a:rPr>
              <a:t>all</a:t>
            </a:r>
            <a:endParaRPr lang="pl-PL" sz="3600" b="1" dirty="0">
              <a:solidFill>
                <a:srgbClr val="0C374F"/>
              </a:solidFill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4015" y="518649"/>
            <a:ext cx="846287" cy="847206"/>
            <a:chOff x="8183879" y="1000124"/>
            <a:chExt cx="1562267" cy="117297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r="-2" b="24624"/>
          <a:stretch/>
        </p:blipFill>
        <p:spPr bwMode="auto">
          <a:xfrm>
            <a:off x="3477722" y="0"/>
            <a:ext cx="279884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ymbol zastępczy zawartości 3" descr="piknik muzyka.jpg"/>
          <p:cNvPicPr>
            <a:picLocks noChangeAspect="1"/>
          </p:cNvPicPr>
          <p:nvPr/>
        </p:nvPicPr>
        <p:blipFill rotWithShape="1">
          <a:blip r:embed="rId3"/>
          <a:srcRect l="25842" r="19352"/>
          <a:stretch/>
        </p:blipFill>
        <p:spPr>
          <a:xfrm>
            <a:off x="6345150" y="10"/>
            <a:ext cx="2798850" cy="33832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Obraz 4" descr="piknikzd.jpg"/>
          <p:cNvPicPr>
            <a:picLocks noChangeAspect="1"/>
          </p:cNvPicPr>
          <p:nvPr/>
        </p:nvPicPr>
        <p:blipFill rotWithShape="1">
          <a:blip r:embed="rId4"/>
          <a:srcRect t="10187" r="2" b="2"/>
          <a:stretch/>
        </p:blipFill>
        <p:spPr>
          <a:xfrm>
            <a:off x="3479291" y="3474720"/>
            <a:ext cx="5664708" cy="3383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sus\Dropbox\MIP\logo MI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6172200"/>
            <a:ext cx="81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4840" y="1122363"/>
            <a:ext cx="240030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srgbClr val="0C374F"/>
                </a:solidFill>
                <a:latin typeface="Ubuntu" panose="020B0504030602030204" pitchFamily="34" charset="0"/>
                <a:ea typeface="+mn-ea"/>
                <a:cs typeface="+mn-cs"/>
              </a:rPr>
              <a:t>You can also volunteer with us! </a:t>
            </a:r>
            <a:r>
              <a:rPr lang="en-US" sz="3600" b="1" dirty="0">
                <a:solidFill>
                  <a:srgbClr val="0C374F"/>
                </a:solidFill>
                <a:latin typeface="Ubuntu" panose="020B050403060203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 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Obraz moÅ¼e zawieraÄ: 13 osÃ³b, uÅmiechniÄci ludzie, ludzie siedzÄ i but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01" b="-3"/>
          <a:stretch/>
        </p:blipFill>
        <p:spPr bwMode="auto">
          <a:xfrm>
            <a:off x="3496948" y="-1"/>
            <a:ext cx="1837944" cy="21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braz moÅ¼e zawieraÄ: co najmniej jedna osoba i ludzie siedzÄ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r="16180"/>
          <a:stretch/>
        </p:blipFill>
        <p:spPr bwMode="auto">
          <a:xfrm>
            <a:off x="5401502" y="1"/>
            <a:ext cx="1837944" cy="21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 moÅ¼e zawieraÄ: 1 osoba, stoi i na zewnÄtr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 r="5" b="11691"/>
          <a:stretch/>
        </p:blipFill>
        <p:spPr bwMode="auto">
          <a:xfrm>
            <a:off x="7306056" y="1"/>
            <a:ext cx="1837944" cy="21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braz moÅ¼e zawieraÄ: 3 osoby, uÅmiechniÄci ludzie, na zewnÄtrz i przyro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8581" b="3"/>
          <a:stretch/>
        </p:blipFill>
        <p:spPr bwMode="auto">
          <a:xfrm>
            <a:off x="3493006" y="2274490"/>
            <a:ext cx="2793178" cy="22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az moÅ¼e zawieraÄ: 4 osoby, uÅmiechniÄci ludzie, tÅum, dziecko, drzewo, tabela i na zewnÄtr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r="-3" b="-3"/>
          <a:stretch/>
        </p:blipFill>
        <p:spPr bwMode="auto">
          <a:xfrm>
            <a:off x="3490219" y="4607391"/>
            <a:ext cx="2788420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54"/>
          <a:stretch/>
        </p:blipFill>
        <p:spPr bwMode="auto">
          <a:xfrm>
            <a:off x="6350004" y="2274491"/>
            <a:ext cx="2788421" cy="458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sus\Dropbox\MIP\logo MI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6172200"/>
            <a:ext cx="81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30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6264" y="473643"/>
            <a:ext cx="9140825" cy="66878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15832"/>
                </a:solidFill>
                <a:latin typeface="Ubuntu"/>
              </a:rPr>
              <a:t>Useful links</a:t>
            </a:r>
            <a:br>
              <a:rPr lang="en-US" sz="2800" b="1" dirty="0">
                <a:solidFill>
                  <a:srgbClr val="F15832"/>
                </a:solidFill>
                <a:latin typeface="Ubuntu" panose="020B0504030602030204" pitchFamily="34" charset="0"/>
              </a:rPr>
            </a:br>
            <a:endParaRPr lang="en-US" sz="2800" b="1" dirty="0">
              <a:solidFill>
                <a:srgbClr val="F15832"/>
              </a:solidFill>
              <a:latin typeface="Ubuntu" panose="020B05040306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9347" y="1623885"/>
            <a:ext cx="8463489" cy="425338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The Foreigners’ Office in </a:t>
            </a:r>
            <a:r>
              <a:rPr lang="en-US" sz="2400" b="1" dirty="0" err="1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Poznań</a:t>
            </a:r>
            <a:r>
              <a:rPr lang="en-US" sz="2400" b="1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: </a:t>
            </a:r>
            <a:r>
              <a:rPr lang="en-US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  <a:hlinkClick r:id="rId2"/>
              </a:rPr>
              <a:t>https://migrant.poznan.uw.gov.pl/en</a:t>
            </a:r>
            <a:endParaRPr lang="en-US" sz="24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The Foreigners’ Office in Warsaw: </a:t>
            </a:r>
            <a:r>
              <a:rPr lang="en-US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  <a:hlinkClick r:id="rId2"/>
              </a:rPr>
              <a:t>https://udsc.gov.pl/en/</a:t>
            </a:r>
            <a:endParaRPr lang="en-US" sz="24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Polish National Agency of Academic Exchange: </a:t>
            </a:r>
            <a:r>
              <a:rPr lang="en-US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  <a:hlinkClick r:id="rId2"/>
              </a:rPr>
              <a:t>https://nawa.gov.pl/</a:t>
            </a:r>
            <a:endParaRPr lang="en-US" sz="24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The City Council website:</a:t>
            </a:r>
            <a:r>
              <a:rPr lang="en-US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  <a:hlinkClick r:id="rId2"/>
              </a:rPr>
              <a:t>https://www.poznan.pl/mim/main/en/</a:t>
            </a:r>
            <a:endParaRPr lang="en-US" sz="24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The Border Guards: </a:t>
            </a:r>
            <a:r>
              <a:rPr lang="en-US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  <a:hlinkClick r:id="rId2"/>
              </a:rPr>
              <a:t>https://www.nadodrzanski.strazgraniczna.pl/nad/cudzoziemcy</a:t>
            </a:r>
            <a:endParaRPr lang="en-US" sz="24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7" y="0"/>
            <a:ext cx="10636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us\Dropbox\MIP\logo MI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6172200"/>
            <a:ext cx="81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68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9"/>
          <p:cNvSpPr txBox="1">
            <a:spLocks noChangeArrowheads="1"/>
          </p:cNvSpPr>
          <p:nvPr/>
        </p:nvSpPr>
        <p:spPr bwMode="auto">
          <a:xfrm>
            <a:off x="616242" y="3241883"/>
            <a:ext cx="783515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>
              <a:buNone/>
            </a:pPr>
            <a:r>
              <a:rPr lang="pl-PL" sz="2000" b="1" dirty="0">
                <a:solidFill>
                  <a:srgbClr val="0C374F"/>
                </a:solidFill>
                <a:latin typeface="Calibri"/>
                <a:ea typeface="ＭＳ Ｐゴシック"/>
                <a:cs typeface="Calibri"/>
                <a:hlinkClick r:id="rId2"/>
              </a:rPr>
              <a:t>www.migrant.poznan.pl</a:t>
            </a:r>
            <a:endParaRPr lang="pl-PL" sz="2000" dirty="0">
              <a:latin typeface="Calibri"/>
              <a:ea typeface="ＭＳ Ｐゴシック"/>
              <a:cs typeface="Calibri"/>
            </a:endParaRPr>
          </a:p>
          <a:p>
            <a:pPr marL="342900" indent="-342900" algn="ctr">
              <a:buNone/>
            </a:pPr>
            <a:r>
              <a:rPr lang="pl-PL" sz="2000" b="1" dirty="0">
                <a:solidFill>
                  <a:srgbClr val="0C374F"/>
                </a:solidFill>
                <a:latin typeface="Calibri"/>
                <a:ea typeface="ＭＳ Ｐゴシック"/>
                <a:cs typeface="Calibri"/>
              </a:rPr>
              <a:t>Facebook: Migrant Info Point</a:t>
            </a:r>
            <a:endParaRPr lang="en-US" sz="2000" dirty="0">
              <a:latin typeface="Ubuntu" panose="020B0504030602030204"/>
              <a:ea typeface="ＭＳ Ｐゴシック"/>
              <a:cs typeface="Calibri"/>
            </a:endParaRPr>
          </a:p>
          <a:p>
            <a:pPr marL="342900" indent="-342900" algn="ctr">
              <a:buNone/>
            </a:pPr>
            <a:r>
              <a:rPr lang="pl-PL" sz="2000" b="1" dirty="0">
                <a:solidFill>
                  <a:srgbClr val="0C374F"/>
                </a:solidFill>
                <a:latin typeface="Calibri"/>
                <a:ea typeface="ＭＳ Ｐゴシック"/>
                <a:cs typeface="Calibri"/>
                <a:hlinkClick r:id="rId2"/>
              </a:rPr>
              <a:t>office@migrant.poznan.pl</a:t>
            </a:r>
          </a:p>
          <a:p>
            <a:pPr algn="ctr">
              <a:buNone/>
            </a:pPr>
            <a:r>
              <a:rPr lang="pl-PL" sz="2000" b="1" dirty="0">
                <a:solidFill>
                  <a:srgbClr val="0C374F"/>
                </a:solidFill>
                <a:latin typeface="Calibri"/>
                <a:ea typeface="ＭＳ Ｐゴシック"/>
                <a:cs typeface="Calibri"/>
              </a:rPr>
              <a:t>503 979 758</a:t>
            </a:r>
            <a:endParaRPr lang="pl-PL" sz="2000" b="1" dirty="0">
              <a:latin typeface="Calibri"/>
              <a:ea typeface="ＭＳ Ｐゴシック"/>
              <a:cs typeface="Calibri"/>
            </a:endParaRPr>
          </a:p>
          <a:p>
            <a:pPr marL="342900" indent="-342900" algn="ctr">
              <a:buNone/>
            </a:pPr>
            <a:endParaRPr lang="pl-PL" sz="2000" b="1" dirty="0">
              <a:solidFill>
                <a:srgbClr val="0C374F"/>
              </a:solidFill>
              <a:ea typeface="ＭＳ Ｐゴシック"/>
              <a:cs typeface="Calibri"/>
            </a:endParaRPr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00400" cy="203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36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614488" y="4953000"/>
            <a:ext cx="5638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dtytuł 2"/>
          <p:cNvSpPr>
            <a:spLocks noGrp="1"/>
          </p:cNvSpPr>
          <p:nvPr>
            <p:ph type="subTitle" idx="1"/>
          </p:nvPr>
        </p:nvSpPr>
        <p:spPr>
          <a:xfrm>
            <a:off x="-50613" y="5064638"/>
            <a:ext cx="9140825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l-PL" sz="20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endParaRPr lang="pl-PL" sz="2000" b="1" dirty="0">
              <a:solidFill>
                <a:srgbClr val="0C374F"/>
              </a:solidFill>
              <a:latin typeface="Ubuntu" panose="020B0504030602030204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02BC6A3B-4414-493E-8D04-228442C08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482" y="5475458"/>
            <a:ext cx="1555498" cy="8419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CB3A5B-005D-445E-822E-5DE9F08C488A}"/>
              </a:ext>
            </a:extLst>
          </p:cNvPr>
          <p:cNvSpPr txBox="1"/>
          <p:nvPr/>
        </p:nvSpPr>
        <p:spPr>
          <a:xfrm>
            <a:off x="4724400" y="887506"/>
            <a:ext cx="375621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b="1" dirty="0" err="1">
                <a:solidFill>
                  <a:srgbClr val="F15832"/>
                </a:solidFill>
              </a:rPr>
              <a:t>Thank</a:t>
            </a:r>
            <a:r>
              <a:rPr lang="pl-PL" sz="3600" b="1" dirty="0">
                <a:solidFill>
                  <a:srgbClr val="F15832"/>
                </a:solidFill>
              </a:rPr>
              <a:t> </a:t>
            </a:r>
            <a:r>
              <a:rPr lang="pl-PL" sz="3600" b="1" dirty="0" err="1">
                <a:solidFill>
                  <a:srgbClr val="F15832"/>
                </a:solidFill>
              </a:rPr>
              <a:t>you</a:t>
            </a:r>
            <a:r>
              <a:rPr lang="pl-PL" sz="3600" b="1" dirty="0">
                <a:solidFill>
                  <a:srgbClr val="F15832"/>
                </a:solidFill>
              </a:rPr>
              <a:t> for </a:t>
            </a:r>
            <a:r>
              <a:rPr lang="pl-PL" sz="3600" b="1" dirty="0" err="1">
                <a:solidFill>
                  <a:srgbClr val="F15832"/>
                </a:solidFill>
              </a:rPr>
              <a:t>your</a:t>
            </a:r>
            <a:r>
              <a:rPr lang="pl-PL" sz="3600" b="1" dirty="0">
                <a:solidFill>
                  <a:srgbClr val="F15832"/>
                </a:solidFill>
              </a:rPr>
              <a:t> </a:t>
            </a:r>
            <a:r>
              <a:rPr lang="pl-PL" sz="3600" b="1" dirty="0" err="1">
                <a:solidFill>
                  <a:srgbClr val="F15832"/>
                </a:solidFill>
              </a:rPr>
              <a:t>attention</a:t>
            </a:r>
            <a:r>
              <a:rPr lang="pl-PL" sz="3600" b="1" dirty="0">
                <a:solidFill>
                  <a:srgbClr val="F15832"/>
                </a:solidFill>
              </a:rPr>
              <a:t>!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60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5365" y="1556158"/>
            <a:ext cx="7645040" cy="3751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sz="28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endParaRPr lang="en-US" sz="28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pl-PL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7" y="0"/>
            <a:ext cx="10636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us\Dropbox\MIP\logo M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6172200"/>
            <a:ext cx="81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36B1817-9520-4B25-B6DC-5F5DD24EA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189" y="407895"/>
            <a:ext cx="5889811" cy="591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4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5365" y="1556158"/>
            <a:ext cx="7645040" cy="3751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sz="28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endParaRPr lang="en-US" sz="28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pl-PL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7" y="0"/>
            <a:ext cx="10636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us\Dropbox\MIP\logo M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6172200"/>
            <a:ext cx="81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CE60F2E-8FDF-440E-A3C2-4DAAE0A08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21025"/>
            <a:ext cx="6185645" cy="62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6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0528" y="225425"/>
            <a:ext cx="9140825" cy="66878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15832"/>
                </a:solidFill>
                <a:latin typeface="Ubuntu" panose="020B0504030602030204" pitchFamily="34" charset="0"/>
              </a:rPr>
              <a:t>Migrant Info Point </a:t>
            </a:r>
            <a:r>
              <a:rPr lang="pl-PL" sz="2800" b="1" dirty="0" err="1">
                <a:solidFill>
                  <a:srgbClr val="F15832"/>
                </a:solidFill>
                <a:latin typeface="Ubuntu" panose="020B0504030602030204" pitchFamily="34" charset="0"/>
              </a:rPr>
              <a:t>office</a:t>
            </a:r>
            <a:r>
              <a:rPr lang="pl-PL" sz="2800" b="1" dirty="0">
                <a:solidFill>
                  <a:srgbClr val="F15832"/>
                </a:solidFill>
                <a:latin typeface="Ubuntu" panose="020B0504030602030204" pitchFamily="34" charset="0"/>
              </a:rPr>
              <a:t> </a:t>
            </a:r>
            <a:r>
              <a:rPr lang="en-US" sz="2800" b="1" dirty="0">
                <a:solidFill>
                  <a:srgbClr val="F15832"/>
                </a:solidFill>
                <a:latin typeface="Ubuntu" panose="020B0504030602030204" pitchFamily="34" charset="0"/>
              </a:rPr>
              <a:t>– free  information and advisory support for immigrants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0999" y="1992313"/>
            <a:ext cx="8229600" cy="3422047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Information  concerning  the  legalization  of stay (</a:t>
            </a:r>
            <a:r>
              <a:rPr lang="pl-PL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e</a:t>
            </a:r>
            <a:r>
              <a:rPr lang="en-US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.g temporary and permanent stay permits), citizenship, obtaining a PESEL number</a:t>
            </a:r>
          </a:p>
          <a:p>
            <a:pPr algn="just"/>
            <a:endParaRPr lang="en-US" sz="24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 algn="just"/>
            <a:r>
              <a:rPr lang="en-US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Information  concerning  the  job  market  (</a:t>
            </a:r>
            <a:r>
              <a:rPr lang="pl-PL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e</a:t>
            </a:r>
            <a:r>
              <a:rPr lang="en-US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.g. work permits, starting a business)</a:t>
            </a:r>
          </a:p>
          <a:p>
            <a:pPr algn="just"/>
            <a:endParaRPr lang="en-US" sz="24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 algn="just"/>
            <a:r>
              <a:rPr lang="en-US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Information concerning daily life in </a:t>
            </a:r>
            <a:r>
              <a:rPr lang="en-US" sz="2400" dirty="0" err="1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Poznań</a:t>
            </a:r>
            <a:endParaRPr lang="en-US" sz="24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7" y="0"/>
            <a:ext cx="10636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us\Dropbox\MIP\logo M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6172200"/>
            <a:ext cx="81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39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6264" y="473643"/>
            <a:ext cx="9140825" cy="66878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15832"/>
                </a:solidFill>
                <a:latin typeface="Ubuntu" panose="020B0504030602030204" pitchFamily="34" charset="0"/>
              </a:rPr>
              <a:t>Migrant Info Point </a:t>
            </a:r>
            <a:r>
              <a:rPr lang="pl-PL" sz="2800" b="1" dirty="0" err="1">
                <a:solidFill>
                  <a:srgbClr val="F15832"/>
                </a:solidFill>
                <a:latin typeface="Ubuntu" panose="020B0504030602030204" pitchFamily="34" charset="0"/>
              </a:rPr>
              <a:t>office</a:t>
            </a:r>
            <a:r>
              <a:rPr lang="pl-PL" sz="2800" b="1" dirty="0">
                <a:solidFill>
                  <a:srgbClr val="F15832"/>
                </a:solidFill>
                <a:latin typeface="Ubuntu" panose="020B0504030602030204" pitchFamily="34" charset="0"/>
              </a:rPr>
              <a:t> </a:t>
            </a:r>
            <a:r>
              <a:rPr lang="en-US" sz="2800" b="1" dirty="0">
                <a:solidFill>
                  <a:srgbClr val="F15832"/>
                </a:solidFill>
                <a:latin typeface="Ubuntu" panose="020B0504030602030204" pitchFamily="34" charset="0"/>
              </a:rPr>
              <a:t>– free  information and advisory support for immigrants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852" y="2206251"/>
            <a:ext cx="8198985" cy="42553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 err="1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Explanation</a:t>
            </a:r>
            <a:r>
              <a:rPr lang="pl-PL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 of the </a:t>
            </a:r>
            <a:r>
              <a:rPr lang="pl-PL" sz="2400" dirty="0" err="1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processes</a:t>
            </a:r>
            <a:r>
              <a:rPr lang="pl-PL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 and </a:t>
            </a:r>
            <a:r>
              <a:rPr lang="pl-PL" sz="2400" dirty="0" err="1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procedures</a:t>
            </a:r>
            <a:endParaRPr lang="pl-PL" sz="24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r>
              <a:rPr lang="en-US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Help with completing official forms</a:t>
            </a:r>
            <a:endParaRPr lang="pl-PL" sz="24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r>
              <a:rPr lang="pl-PL" sz="2400" dirty="0" err="1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Ongoing</a:t>
            </a:r>
            <a:r>
              <a:rPr lang="pl-PL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 </a:t>
            </a:r>
            <a:r>
              <a:rPr lang="pl-PL" sz="2400" dirty="0" err="1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support</a:t>
            </a:r>
            <a:r>
              <a:rPr lang="pl-PL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 </a:t>
            </a:r>
            <a:r>
              <a:rPr lang="pl-PL" sz="2400" dirty="0" err="1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during</a:t>
            </a:r>
            <a:r>
              <a:rPr lang="pl-PL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 the </a:t>
            </a:r>
            <a:r>
              <a:rPr lang="pl-PL" sz="2400" dirty="0" err="1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entire</a:t>
            </a:r>
            <a:r>
              <a:rPr lang="pl-PL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 </a:t>
            </a:r>
            <a:r>
              <a:rPr lang="pl-PL" sz="2400" dirty="0" err="1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legalization</a:t>
            </a:r>
            <a:r>
              <a:rPr lang="pl-PL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 </a:t>
            </a:r>
            <a:r>
              <a:rPr lang="pl-PL" sz="2400" dirty="0" err="1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process</a:t>
            </a:r>
            <a:endParaRPr lang="pl-PL" sz="24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r>
              <a:rPr lang="en-US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Legal support</a:t>
            </a:r>
          </a:p>
          <a:p>
            <a:r>
              <a:rPr lang="en-US" sz="24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Polish language courses</a:t>
            </a:r>
          </a:p>
          <a:p>
            <a:r>
              <a:rPr lang="en-US" sz="2400" b="1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All our services are free of charge</a:t>
            </a:r>
          </a:p>
          <a:p>
            <a:endParaRPr lang="en-US" sz="24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endParaRPr lang="en-US" sz="2400" dirty="0">
              <a:solidFill>
                <a:srgbClr val="0C374F"/>
              </a:solidFill>
              <a:latin typeface="Ubuntu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7" y="0"/>
            <a:ext cx="10636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us\Dropbox\MIP\logo M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6172200"/>
            <a:ext cx="81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66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140825" cy="668784"/>
          </a:xfrm>
        </p:spPr>
        <p:txBody>
          <a:bodyPr anchor="t">
            <a:normAutofit/>
          </a:bodyPr>
          <a:lstStyle/>
          <a:p>
            <a:r>
              <a:rPr lang="pl-PL" sz="2800" b="1" dirty="0">
                <a:solidFill>
                  <a:srgbClr val="F15832"/>
                </a:solidFill>
                <a:latin typeface="Ubuntu" panose="020B0504030602030204" pitchFamily="34" charset="0"/>
              </a:rPr>
              <a:t>How to arrange a </a:t>
            </a:r>
            <a:r>
              <a:rPr lang="en-US" sz="2800" b="1" dirty="0">
                <a:solidFill>
                  <a:srgbClr val="F15832"/>
                </a:solidFill>
                <a:latin typeface="Ubuntu" panose="020B0504030602030204" pitchFamily="34" charset="0"/>
              </a:rPr>
              <a:t>meeting?</a:t>
            </a:r>
            <a:endParaRPr lang="pl-PL" sz="2800" b="1" dirty="0">
              <a:solidFill>
                <a:srgbClr val="F15832"/>
              </a:solidFill>
              <a:latin typeface="Ubuntu" panose="020B05040306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0041" y="1073449"/>
            <a:ext cx="8229600" cy="3547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b="1" dirty="0" err="1">
                <a:solidFill>
                  <a:srgbClr val="0C374F"/>
                </a:solidFill>
                <a:latin typeface="Ubuntu" panose="020B0504030602030204" pitchFamily="34" charset="0"/>
              </a:rPr>
              <a:t>Contact</a:t>
            </a:r>
            <a:r>
              <a:rPr lang="pl-PL" sz="2000" b="1" dirty="0">
                <a:solidFill>
                  <a:srgbClr val="0C374F"/>
                </a:solidFill>
                <a:latin typeface="Ubuntu" panose="020B0504030602030204" pitchFamily="34" charset="0"/>
              </a:rPr>
              <a:t> </a:t>
            </a:r>
            <a:r>
              <a:rPr lang="pl-PL" sz="2000" b="1" dirty="0" err="1">
                <a:solidFill>
                  <a:srgbClr val="0C374F"/>
                </a:solidFill>
                <a:latin typeface="Ubuntu" panose="020B0504030602030204" pitchFamily="34" charset="0"/>
              </a:rPr>
              <a:t>us</a:t>
            </a:r>
            <a:r>
              <a:rPr lang="pl-PL" sz="2000" b="1" dirty="0">
                <a:solidFill>
                  <a:srgbClr val="0C374F"/>
                </a:solidFill>
                <a:latin typeface="Ubuntu" panose="020B0504030602030204" pitchFamily="34" charset="0"/>
              </a:rPr>
              <a:t>:</a:t>
            </a:r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endParaRPr lang="pl-PL" sz="1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r>
              <a:rPr lang="pl-PL" sz="20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Via email </a:t>
            </a:r>
            <a:r>
              <a:rPr lang="en-US" sz="2000" dirty="0">
                <a:solidFill>
                  <a:srgbClr val="0C374F"/>
                </a:solidFill>
                <a:latin typeface="Ubuntu"/>
                <a:sym typeface="Wingdings" pitchFamily="2" charset="2"/>
                <a:hlinkClick r:id="rId2"/>
              </a:rPr>
              <a:t>office@migrant.poznan.pl</a:t>
            </a:r>
            <a:r>
              <a:rPr lang="pl-PL" sz="2000" dirty="0">
                <a:solidFill>
                  <a:srgbClr val="0C374F"/>
                </a:solidFill>
                <a:latin typeface="Ubuntu"/>
                <a:sym typeface="Wingdings" pitchFamily="2" charset="2"/>
              </a:rPr>
              <a:t>, or on the phone: 503 979 758</a:t>
            </a:r>
            <a:endParaRPr lang="en-US" sz="2000" dirty="0">
              <a:solidFill>
                <a:srgbClr val="0C374F"/>
              </a:solidFill>
              <a:latin typeface="Ubuntu"/>
              <a:sym typeface="Wingdings" pitchFamily="2" charset="2"/>
            </a:endParaRPr>
          </a:p>
          <a:p>
            <a:r>
              <a:rPr lang="en-US" sz="2000" dirty="0">
                <a:solidFill>
                  <a:srgbClr val="0C374F"/>
                </a:solidFill>
                <a:latin typeface="Ubuntu"/>
                <a:sym typeface="Wingdings" pitchFamily="2" charset="2"/>
              </a:rPr>
              <a:t>Waiting time: usually no longer than 2-3 days</a:t>
            </a:r>
            <a:endParaRPr lang="pl-PL" sz="20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r>
              <a:rPr lang="pl-PL" sz="2000" dirty="0" err="1">
                <a:solidFill>
                  <a:srgbClr val="0C374F"/>
                </a:solidFill>
                <a:latin typeface="Ubuntu" panose="020B0504030602030204" pitchFamily="34" charset="0"/>
              </a:rPr>
              <a:t>It's</a:t>
            </a:r>
            <a:r>
              <a:rPr lang="pl-PL" sz="2000" dirty="0">
                <a:solidFill>
                  <a:srgbClr val="0C374F"/>
                </a:solidFill>
                <a:latin typeface="Ubuntu" panose="020B0504030602030204" pitchFamily="34" charset="0"/>
              </a:rPr>
              <a:t> </a:t>
            </a:r>
            <a:r>
              <a:rPr lang="pl-PL" sz="2000" dirty="0" err="1">
                <a:solidFill>
                  <a:srgbClr val="0C374F"/>
                </a:solidFill>
                <a:latin typeface="Ubuntu" panose="020B0504030602030204" pitchFamily="34" charset="0"/>
              </a:rPr>
              <a:t>necessary</a:t>
            </a:r>
            <a:r>
              <a:rPr lang="pl-PL" sz="2000" dirty="0">
                <a:solidFill>
                  <a:srgbClr val="0C374F"/>
                </a:solidFill>
                <a:latin typeface="Ubuntu" panose="020B0504030602030204" pitchFamily="34" charset="0"/>
              </a:rPr>
              <a:t> to </a:t>
            </a:r>
            <a:r>
              <a:rPr lang="pl-PL" sz="2000" dirty="0" err="1">
                <a:solidFill>
                  <a:srgbClr val="0C374F"/>
                </a:solidFill>
                <a:latin typeface="Ubuntu" panose="020B0504030602030204" pitchFamily="34" charset="0"/>
              </a:rPr>
              <a:t>make</a:t>
            </a:r>
            <a:r>
              <a:rPr lang="pl-PL" sz="2000" dirty="0">
                <a:solidFill>
                  <a:srgbClr val="0C374F"/>
                </a:solidFill>
                <a:latin typeface="Ubuntu" panose="020B0504030602030204" pitchFamily="34" charset="0"/>
              </a:rPr>
              <a:t> </a:t>
            </a:r>
            <a:r>
              <a:rPr lang="pl-PL" sz="2000" dirty="0" err="1">
                <a:solidFill>
                  <a:srgbClr val="0C374F"/>
                </a:solidFill>
                <a:latin typeface="Ubuntu" panose="020B0504030602030204" pitchFamily="34" charset="0"/>
              </a:rPr>
              <a:t>an</a:t>
            </a:r>
            <a:r>
              <a:rPr lang="pl-PL" sz="2000" dirty="0">
                <a:solidFill>
                  <a:srgbClr val="0C374F"/>
                </a:solidFill>
                <a:latin typeface="Ubuntu" panose="020B0504030602030204" pitchFamily="34" charset="0"/>
              </a:rPr>
              <a:t> </a:t>
            </a:r>
            <a:r>
              <a:rPr lang="pl-PL" sz="2000" dirty="0" err="1">
                <a:solidFill>
                  <a:srgbClr val="0C374F"/>
                </a:solidFill>
                <a:latin typeface="Ubuntu" panose="020B0504030602030204" pitchFamily="34" charset="0"/>
              </a:rPr>
              <a:t>appointment</a:t>
            </a:r>
            <a:r>
              <a:rPr lang="pl-PL" sz="2000" dirty="0">
                <a:solidFill>
                  <a:srgbClr val="0C374F"/>
                </a:solidFill>
                <a:latin typeface="Ubuntu" panose="020B0504030602030204" pitchFamily="34" charset="0"/>
              </a:rPr>
              <a:t> </a:t>
            </a:r>
            <a:r>
              <a:rPr lang="pl-PL" sz="2000" dirty="0" err="1">
                <a:solidFill>
                  <a:srgbClr val="0C374F"/>
                </a:solidFill>
                <a:latin typeface="Ubuntu" panose="020B0504030602030204" pitchFamily="34" charset="0"/>
              </a:rPr>
              <a:t>before</a:t>
            </a:r>
            <a:r>
              <a:rPr lang="pl-PL" sz="2000" dirty="0">
                <a:solidFill>
                  <a:srgbClr val="0C374F"/>
                </a:solidFill>
                <a:latin typeface="Ubuntu" panose="020B0504030602030204" pitchFamily="34" charset="0"/>
              </a:rPr>
              <a:t> </a:t>
            </a:r>
            <a:r>
              <a:rPr lang="pl-PL" sz="2000" dirty="0" err="1">
                <a:solidFill>
                  <a:srgbClr val="0C374F"/>
                </a:solidFill>
                <a:latin typeface="Ubuntu" panose="020B0504030602030204" pitchFamily="34" charset="0"/>
              </a:rPr>
              <a:t>coming</a:t>
            </a:r>
            <a:r>
              <a:rPr lang="pl-PL" sz="2000" dirty="0">
                <a:solidFill>
                  <a:srgbClr val="0C374F"/>
                </a:solidFill>
                <a:latin typeface="Ubuntu" panose="020B0504030602030204" pitchFamily="34" charset="0"/>
              </a:rPr>
              <a:t> to the </a:t>
            </a:r>
            <a:r>
              <a:rPr lang="pl-PL" sz="2000" dirty="0" err="1">
                <a:solidFill>
                  <a:srgbClr val="0C374F"/>
                </a:solidFill>
                <a:latin typeface="Ubuntu" panose="020B0504030602030204" pitchFamily="34" charset="0"/>
              </a:rPr>
              <a:t>office</a:t>
            </a:r>
          </a:p>
          <a:p>
            <a:pPr marL="0" indent="0">
              <a:buNone/>
            </a:pPr>
            <a:endParaRPr lang="en-US" sz="20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endParaRPr lang="pl-PL" sz="20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endParaRPr lang="pl-PL" sz="20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pPr>
              <a:buFont typeface="Wingdings"/>
              <a:buChar char="à"/>
            </a:pPr>
            <a:endParaRPr lang="pl-PL" dirty="0">
              <a:cs typeface="Calibri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7" y="0"/>
            <a:ext cx="10636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us\Dropbox\MIP\logo MI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6172200"/>
            <a:ext cx="81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MG_41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55" y="3103982"/>
            <a:ext cx="4048219" cy="303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78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140825" cy="668784"/>
          </a:xfrm>
        </p:spPr>
        <p:txBody>
          <a:bodyPr anchor="t">
            <a:normAutofit/>
          </a:bodyPr>
          <a:lstStyle/>
          <a:p>
            <a:r>
              <a:rPr lang="pl-PL" sz="3600" b="1" dirty="0" err="1">
                <a:solidFill>
                  <a:srgbClr val="F15832"/>
                </a:solidFill>
                <a:latin typeface="Ubuntu" panose="020B0504030602030204" pitchFamily="34" charset="0"/>
              </a:rPr>
              <a:t>Where</a:t>
            </a:r>
            <a:r>
              <a:rPr lang="pl-PL" sz="3600" b="1" dirty="0">
                <a:solidFill>
                  <a:srgbClr val="F15832"/>
                </a:solidFill>
                <a:latin typeface="Ubuntu" panose="020B0504030602030204" pitchFamily="34" charset="0"/>
              </a:rPr>
              <a:t> to </a:t>
            </a:r>
            <a:r>
              <a:rPr lang="pl-PL" sz="3600" b="1" dirty="0" err="1">
                <a:solidFill>
                  <a:srgbClr val="F15832"/>
                </a:solidFill>
                <a:latin typeface="Ubuntu" panose="020B0504030602030204" pitchFamily="34" charset="0"/>
              </a:rPr>
              <a:t>find</a:t>
            </a:r>
            <a:r>
              <a:rPr lang="pl-PL" sz="3600" b="1" dirty="0">
                <a:solidFill>
                  <a:srgbClr val="F15832"/>
                </a:solidFill>
                <a:latin typeface="Ubuntu" panose="020B0504030602030204" pitchFamily="34" charset="0"/>
              </a:rPr>
              <a:t> </a:t>
            </a:r>
            <a:r>
              <a:rPr lang="pl-PL" sz="3600" b="1" dirty="0" err="1">
                <a:solidFill>
                  <a:srgbClr val="F15832"/>
                </a:solidFill>
                <a:latin typeface="Ubuntu" panose="020B0504030602030204" pitchFamily="34" charset="0"/>
              </a:rPr>
              <a:t>us</a:t>
            </a:r>
            <a:r>
              <a:rPr lang="pl-PL" sz="3600" b="1" dirty="0">
                <a:solidFill>
                  <a:srgbClr val="F15832"/>
                </a:solidFill>
                <a:latin typeface="Ubuntu" panose="020B0504030602030204" pitchFamily="34" charset="0"/>
              </a:rPr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172762"/>
            <a:ext cx="8229600" cy="46591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l-PL" sz="1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r>
              <a:rPr lang="en-US" sz="2400" dirty="0">
                <a:solidFill>
                  <a:srgbClr val="0C374F"/>
                </a:solidFill>
                <a:latin typeface="Ubuntu" panose="020B0504030602030204"/>
              </a:rPr>
              <a:t>MIP is a part of POINT – Poznan Integration Centre</a:t>
            </a:r>
            <a:endParaRPr lang="en-US" sz="2400" dirty="0">
              <a:solidFill>
                <a:srgbClr val="000000"/>
              </a:solidFill>
              <a:latin typeface="Ubuntu" panose="020B0504030602030204"/>
              <a:cs typeface="Calibri"/>
            </a:endParaRPr>
          </a:p>
          <a:p>
            <a:r>
              <a:rPr lang="en-US" sz="2400" dirty="0">
                <a:solidFill>
                  <a:srgbClr val="0C374F"/>
                </a:solidFill>
                <a:latin typeface="Ubuntu" panose="020B0504030602030204"/>
              </a:rPr>
              <a:t>Our address: </a:t>
            </a:r>
            <a:r>
              <a:rPr lang="en-US" sz="2400" dirty="0" err="1">
                <a:solidFill>
                  <a:srgbClr val="0C374F"/>
                </a:solidFill>
                <a:latin typeface="Ubuntu" panose="020B0504030602030204"/>
              </a:rPr>
              <a:t>Półwiejska</a:t>
            </a:r>
            <a:r>
              <a:rPr lang="en-US" sz="2400" dirty="0">
                <a:solidFill>
                  <a:srgbClr val="0C374F"/>
                </a:solidFill>
                <a:latin typeface="Ubuntu" panose="020B0504030602030204"/>
              </a:rPr>
              <a:t> 17/27, 2nd floor</a:t>
            </a:r>
            <a:endParaRPr lang="en-US" sz="2400" dirty="0">
              <a:latin typeface="Ubuntu" panose="020B0504030602030204"/>
              <a:cs typeface="Calibri"/>
            </a:endParaRPr>
          </a:p>
          <a:p>
            <a:r>
              <a:rPr lang="en-US" sz="2400" dirty="0">
                <a:solidFill>
                  <a:srgbClr val="0C374F"/>
                </a:solidFill>
                <a:latin typeface="Ubuntu" panose="020B0504030602030204"/>
              </a:rPr>
              <a:t>Opening hours:</a:t>
            </a:r>
          </a:p>
          <a:p>
            <a:pPr lvl="1"/>
            <a:r>
              <a:rPr lang="en-US" sz="2400" dirty="0">
                <a:solidFill>
                  <a:srgbClr val="0C374F"/>
                </a:solidFill>
                <a:latin typeface="Ubuntu" panose="020B0504030602030204"/>
              </a:rPr>
              <a:t>Mon</a:t>
            </a:r>
            <a:r>
              <a:rPr lang="en-US" sz="2400" dirty="0">
                <a:solidFill>
                  <a:srgbClr val="0C374F"/>
                </a:solidFill>
                <a:latin typeface="Ubuntu" panose="020B0504030602030204"/>
                <a:sym typeface="Wingdings" pitchFamily="2" charset="2"/>
              </a:rPr>
              <a:t> – Thu: 9 a.m. – 8 p.m. </a:t>
            </a:r>
            <a:endParaRPr lang="en-US" sz="2400" dirty="0">
              <a:solidFill>
                <a:srgbClr val="0C374F"/>
              </a:solidFill>
              <a:latin typeface="Ubuntu" panose="020B0504030602030204"/>
            </a:endParaRPr>
          </a:p>
          <a:p>
            <a:pPr lvl="1"/>
            <a:r>
              <a:rPr lang="en-US" sz="2400" dirty="0">
                <a:solidFill>
                  <a:srgbClr val="0C374F"/>
                </a:solidFill>
                <a:latin typeface="Ubuntu" panose="020B0504030602030204"/>
                <a:sym typeface="Wingdings" pitchFamily="2" charset="2"/>
              </a:rPr>
              <a:t>Fri: 9 a.m. – 6 p.m.</a:t>
            </a:r>
            <a:endParaRPr lang="en-US" sz="2400" dirty="0">
              <a:solidFill>
                <a:srgbClr val="0C374F"/>
              </a:solidFill>
              <a:latin typeface="Ubuntu" panose="020B0504030602030204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pl-PL" sz="24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pPr>
              <a:buFont typeface="Wingdings"/>
              <a:buChar char="à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7" y="0"/>
            <a:ext cx="10636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us\Dropbox\MIP\logo M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6172200"/>
            <a:ext cx="81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DFB1FB5-05ED-482F-9B65-776ACBCBB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905" y="3502349"/>
            <a:ext cx="4330424" cy="3020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140825" cy="668784"/>
          </a:xfrm>
        </p:spPr>
        <p:txBody>
          <a:bodyPr anchor="t">
            <a:normAutofit/>
          </a:bodyPr>
          <a:lstStyle/>
          <a:p>
            <a:r>
              <a:rPr lang="pl-PL" sz="3600" b="1" dirty="0" err="1">
                <a:solidFill>
                  <a:srgbClr val="F15832"/>
                </a:solidFill>
                <a:latin typeface="Ubuntu" panose="020B0504030602030204" pitchFamily="34" charset="0"/>
              </a:rPr>
              <a:t>Where</a:t>
            </a:r>
            <a:r>
              <a:rPr lang="pl-PL" sz="3600" b="1" dirty="0">
                <a:solidFill>
                  <a:srgbClr val="F15832"/>
                </a:solidFill>
                <a:latin typeface="Ubuntu" panose="020B0504030602030204" pitchFamily="34" charset="0"/>
              </a:rPr>
              <a:t> to </a:t>
            </a:r>
            <a:r>
              <a:rPr lang="pl-PL" sz="3600" b="1" dirty="0" err="1">
                <a:solidFill>
                  <a:srgbClr val="F15832"/>
                </a:solidFill>
                <a:latin typeface="Ubuntu" panose="020B0504030602030204" pitchFamily="34" charset="0"/>
              </a:rPr>
              <a:t>find</a:t>
            </a:r>
            <a:r>
              <a:rPr lang="pl-PL" sz="3600" b="1" dirty="0">
                <a:solidFill>
                  <a:srgbClr val="F15832"/>
                </a:solidFill>
                <a:latin typeface="Ubuntu" panose="020B0504030602030204" pitchFamily="34" charset="0"/>
              </a:rPr>
              <a:t> </a:t>
            </a:r>
            <a:r>
              <a:rPr lang="pl-PL" sz="3600" b="1" dirty="0" err="1">
                <a:solidFill>
                  <a:srgbClr val="F15832"/>
                </a:solidFill>
                <a:latin typeface="Ubuntu" panose="020B0504030602030204" pitchFamily="34" charset="0"/>
              </a:rPr>
              <a:t>us</a:t>
            </a:r>
            <a:r>
              <a:rPr lang="pl-PL" sz="3600" b="1" dirty="0">
                <a:solidFill>
                  <a:srgbClr val="F15832"/>
                </a:solidFill>
                <a:latin typeface="Ubuntu" panose="020B0504030602030204" pitchFamily="34" charset="0"/>
              </a:rPr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8371" y="1073448"/>
            <a:ext cx="8229600" cy="34220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0C374F"/>
                </a:solidFill>
                <a:latin typeface="Ubuntu" panose="020B0504030602030204" pitchFamily="34" charset="0"/>
              </a:rPr>
              <a:t>Facebook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MIP:  </a:t>
            </a:r>
            <a:r>
              <a:rPr lang="en-US" altLang="pl-PL" sz="2000" dirty="0">
                <a:latin typeface="Ubuntu" panose="020B0504030602030204"/>
                <a:hlinkClick r:id="rId2"/>
              </a:rPr>
              <a:t>www.facebook.com/migrantinfopoint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sz="2000" b="1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POINT: </a:t>
            </a:r>
            <a:r>
              <a:rPr lang="en-US" sz="2000" dirty="0">
                <a:latin typeface="Ubuntu" panose="020B0504030602030204"/>
                <a:ea typeface="+mn-lt"/>
                <a:cs typeface="+mn-lt"/>
                <a:hlinkClick r:id="rId2"/>
              </a:rPr>
              <a:t>https://www.facebook.com/PointPoznan/</a:t>
            </a:r>
            <a:endParaRPr lang="en-US" sz="2000" dirty="0">
              <a:latin typeface="Ubuntu" panose="020B0504030602030204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C374F"/>
                </a:solidFill>
                <a:latin typeface="Ubuntu" panose="020B0504030602030204" pitchFamily="34" charset="0"/>
                <a:sym typeface="Wingdings" pitchFamily="2" charset="2"/>
              </a:rPr>
              <a:t>.</a:t>
            </a: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7" y="0"/>
            <a:ext cx="10636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us\Dropbox\MIP\logo MI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6172200"/>
            <a:ext cx="81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255BAB-44F5-46F4-9AD0-E0DF601BCD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292" b="9814"/>
          <a:stretch/>
        </p:blipFill>
        <p:spPr>
          <a:xfrm>
            <a:off x="1403238" y="2784471"/>
            <a:ext cx="6675549" cy="33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8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140825" cy="668784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rgbClr val="F15832"/>
                </a:solidFill>
                <a:latin typeface="Ubuntu" panose="020B0504030602030204" pitchFamily="34" charset="0"/>
              </a:rPr>
              <a:t>Where to find us?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2457" y="1314475"/>
            <a:ext cx="8229600" cy="3422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C374F"/>
                </a:solidFill>
                <a:latin typeface="Ubuntu" panose="020B0504030602030204" pitchFamily="34" charset="0"/>
              </a:rPr>
              <a:t>Website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C374F"/>
                </a:solidFill>
                <a:latin typeface="Ubuntu" panose="020B0504030602030204" pitchFamily="34" charset="0"/>
                <a:hlinkClick r:id="rId2"/>
              </a:rPr>
              <a:t>http://migrant.poznan.pl/en/</a:t>
            </a:r>
            <a:endParaRPr lang="pl-PL" sz="2000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pPr marL="0" indent="0">
              <a:buNone/>
            </a:pPr>
            <a:endParaRPr lang="pl-PL" sz="2000" b="1" dirty="0">
              <a:solidFill>
                <a:srgbClr val="0C374F"/>
              </a:solidFill>
              <a:latin typeface="Ubuntu" panose="020B0504030602030204" pitchFamily="34" charset="0"/>
            </a:endParaRPr>
          </a:p>
          <a:p>
            <a:pPr marL="0" indent="0">
              <a:buNone/>
            </a:pPr>
            <a:endParaRPr lang="pl-PL" sz="11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endParaRPr lang="en-US" sz="2000" dirty="0">
              <a:solidFill>
                <a:srgbClr val="0C374F"/>
              </a:solidFill>
              <a:latin typeface="Ubuntu" panose="020B0504030602030204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776913"/>
            <a:ext cx="1795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7" y="0"/>
            <a:ext cx="10636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us\Dropbox\MIP\logo MI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6172200"/>
            <a:ext cx="81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155E8C6-80B6-1CF7-25BB-8FF2CBA6CF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369" r="34" b="4303"/>
          <a:stretch/>
        </p:blipFill>
        <p:spPr>
          <a:xfrm>
            <a:off x="1293478" y="2373016"/>
            <a:ext cx="7438065" cy="340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167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400</Words>
  <Application>Microsoft Office PowerPoint</Application>
  <PresentationFormat>Pokaz na ekranie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Ubuntu</vt:lpstr>
      <vt:lpstr>Ubuntu Light</vt:lpstr>
      <vt:lpstr>Wingdings</vt:lpstr>
      <vt:lpstr>Motyw pakietu Office</vt:lpstr>
      <vt:lpstr>Joanna Spychała</vt:lpstr>
      <vt:lpstr>Prezentacja programu PowerPoint</vt:lpstr>
      <vt:lpstr>Prezentacja programu PowerPoint</vt:lpstr>
      <vt:lpstr>Migrant Info Point office – free  information and advisory support for immigrants </vt:lpstr>
      <vt:lpstr>Migrant Info Point office – free  information and advisory support for immigrants </vt:lpstr>
      <vt:lpstr>How to arrange a meeting?</vt:lpstr>
      <vt:lpstr>Where to find us?</vt:lpstr>
      <vt:lpstr>Where to find us?</vt:lpstr>
      <vt:lpstr>Where to find us?</vt:lpstr>
      <vt:lpstr>What else do we do?</vt:lpstr>
      <vt:lpstr>Activites for adults</vt:lpstr>
      <vt:lpstr> For kids</vt:lpstr>
      <vt:lpstr>For all</vt:lpstr>
      <vt:lpstr>You can also volunteer with us!  </vt:lpstr>
      <vt:lpstr>Useful links </vt:lpstr>
      <vt:lpstr>Prezentacja programu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Integracja społeczna  i  edukacja antydyskryminacyjna  w  Migrant Info Point</dc:title>
  <dc:creator>Ola</dc:creator>
  <cp:lastModifiedBy>spychalajoanna1@gmail.com</cp:lastModifiedBy>
  <cp:revision>321</cp:revision>
  <dcterms:created xsi:type="dcterms:W3CDTF">2018-11-16T18:05:32Z</dcterms:created>
  <dcterms:modified xsi:type="dcterms:W3CDTF">2022-08-24T14:49:38Z</dcterms:modified>
</cp:coreProperties>
</file>